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werkberlin.de/index.html" TargetMode="External"/><Relationship Id="rId3" Type="http://schemas.openxmlformats.org/officeDocument/2006/relationships/hyperlink" Target="https://oracle.holzwerkberlin.de/hausbau-1/holzbau-in-berlin-welche-vorhaben-sind-m-glich-und-wie-unterscheiden-s-b0bace7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Holzbau-Projekte in Berlin: Von der Bestandsanalyse bis zur Fertigstellung</a:t>
            </a:r>
          </a:p>
        </p:txBody>
      </p:sp>
      <p:sp>
        <p:nvSpPr>
          <p:cNvPr id="3" name="Content Placeholder 2"/>
          <p:cNvSpPr>
            <a:spLocks noGrp="1"/>
          </p:cNvSpPr>
          <p:nvPr>
            <p:ph idx="1"/>
          </p:nvPr>
        </p:nvSpPr>
        <p:spPr/>
        <p:txBody>
          <a:bodyPr/>
          <a:lstStyle/>
          <a:p>
            <a:r>
              <a:t>Holz ist ein vielseitiger Baustoff mit langer Tradition und wachsender Bedeutung im modernen Bauwesen. Dieser Leitfaden gibt einen Überblick über die grundlegenden Eigenschaften, Konstruktionsarten und Planungsschritte beim Holzbau. Er dient als Ausgangspunkt für weiterführende Dokumente zu spezifischen Vorhaben wie Dachstuhl, Anbau oder Terrassenüberdachung.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des Baustoffs Holz</a:t>
            </a:r>
          </a:p>
        </p:txBody>
      </p:sp>
      <p:sp>
        <p:nvSpPr>
          <p:cNvPr id="3" name="Content Placeholder 2"/>
          <p:cNvSpPr>
            <a:spLocks noGrp="1"/>
          </p:cNvSpPr>
          <p:nvPr>
            <p:ph idx="1"/>
          </p:nvPr>
        </p:nvSpPr>
        <p:spPr/>
        <p:txBody>
          <a:bodyPr/>
          <a:lstStyle/>
          <a:p>
            <a:pPr>
              <a:defRPr sz="1800"/>
            </a:pPr>
            <a:r>
              <a:t>Holz zeichnet sich durch eine hohe Festigkeit bei geringem Gewicht aus. Diese Kombination ermöglicht schlanke Konstruktionen und reduziert die Lasten auf Fundamente und Grundflächen. Die natürliche Struktur des Holzes sorgt für ein angenehmes Raumklima und gute Dämmeigenschaften. Als nachwachsender Rohstoff ist Holz zudem eine ressourcenschonende Wahl. Die Eigenschaften variieren je nach Holzart, Wachstumsbedingungen und Verarbeitung. Nadelhölzer wie Fichte und Kiefer werden im Ingenieurholzbau häufig eingesetzt, während Laubhölzer wie Eiche besondere Anforderungen an Konstruktion und Verbindungstechnik stellen.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Der Schutz von Holz vor Feuchtigkeit beginnt bereits in der Planungsphase. Die Wasserführung muss so gestaltet sein, dass Niederschlag zügig abgeleitet wird und nicht in Fugen oder Anschlussbereiche eindringt. Detailzeichnungen helfen, diese Fragen für jedes Bauteil konkret zu klären. Geschützte Bereiche durch Dächer, Vordächer oder ausreichende Überstände reduzieren die Beanspruchung deutlich. Die Möglichkeit zur Trocknung verdeckter Bereiche sollte bei der Planung berücksichtigt werden, da eingeschlossene Feuchtigkeit langfristig die Bausubstanz gefährdet. Auch während Transport, Lagerung und Montage ist das Holz vor direkter Witterung zu 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a:t>
            </a:r>
          </a:p>
        </p:txBody>
      </p:sp>
      <p:sp>
        <p:nvSpPr>
          <p:cNvPr id="3" name="Content Placeholder 2"/>
          <p:cNvSpPr>
            <a:spLocks noGrp="1"/>
          </p:cNvSpPr>
          <p:nvPr>
            <p:ph idx="1"/>
          </p:nvPr>
        </p:nvSpPr>
        <p:spPr/>
        <p:txBody>
          <a:bodyPr/>
          <a:lstStyle/>
          <a:p>
            <a:pPr>
              <a:defRPr sz="1800"/>
            </a:pPr>
            <a:r>
              <a:t>chützen. Die Oberflächenbehandlung mit Anstrichen ergänzt den konstruktiven Schutz, ersetzt ihn aber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Der Holzrahmenbau und Holzständerbau bildet tragende Wandelemente aus stehenden Pfosten und querlaufenden Schwellen. Diese Bauweise eignet sich gut für mehrgeschossige Gebäude und ermöglicht eine integrierte Dämmung. Der Holzskelettbau nutzt tragende Stützen und Riegel, zwischen denen nichttragende Ausfachungen eingefügtgt werden. Diese Variante bietet große Gestaltungsfreiheit bei Fassaden und Grundrissen. Der Fachwerkbau verbindet Hölzer durch gezapfte oder gedübelte Verbindungen zu einer aussteifenden Konstruktion. Historische und moderne Fachwerkkonstruktionen unterscheiden sich dabei deutlich in den verwendeten Querschnitten und Anschlüs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Konstruktionsarten im modernen Holzbau</a:t>
            </a:r>
          </a:p>
        </p:txBody>
      </p:sp>
      <p:sp>
        <p:nvSpPr>
          <p:cNvPr id="3" name="Content Placeholder 2"/>
          <p:cNvSpPr>
            <a:spLocks noGrp="1"/>
          </p:cNvSpPr>
          <p:nvPr>
            <p:ph idx="1"/>
          </p:nvPr>
        </p:nvSpPr>
        <p:spPr/>
        <p:txBody>
          <a:bodyPr/>
          <a:lstStyle/>
          <a:p>
            <a:pPr>
              <a:defRPr sz="1800"/>
            </a:pPr>
            <a:r>
              <a:t>sen. Der Holzbalkendeckenbau nutzt nebeneinander verlegte Balken als tragende Deckenelemente, die je nach Spannweite und Last durch Beplankungen oder Verstärkungen ergänzt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In Deutschland unterliegen Holzbauten grundsätzlich den gleichen genehmigungsrechtlichen Anforderungen wie andere Bauwerke. Die Berliner Bauordnung unterscheidet verfahrensfreie Vorhaben, genehmigungsfreie Bauvorhaben und solche, die ein reguläres Genehmigungsverfahren durchlaufen. Ob ein konkretes Vorhaben verfahrensfrei ist, hängt von Art, Größe und Lage auf dem Grundstück ab. Ein verfahrensfreies Vorhaben bedeutet nicht automatisch, dass es an jedem Standort zulässig ist. Grundstücksbezogene Vorgaben, Abstände zu Nachbargrenzen und andere öffentlich-rechtliche Anforderungen müssen gesondert geprüft werden. Für Fragen zum konkreten Grundstü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und Vorschriften</a:t>
            </a:r>
          </a:p>
        </p:txBody>
      </p:sp>
      <p:sp>
        <p:nvSpPr>
          <p:cNvPr id="3" name="Content Placeholder 2"/>
          <p:cNvSpPr>
            <a:spLocks noGrp="1"/>
          </p:cNvSpPr>
          <p:nvPr>
            <p:ph idx="1"/>
          </p:nvPr>
        </p:nvSpPr>
        <p:spPr/>
        <p:txBody>
          <a:bodyPr/>
          <a:lstStyle/>
          <a:p>
            <a:pPr>
              <a:defRPr sz="1800"/>
            </a:pPr>
            <a:r>
              <a:t>ck empfiehlt sich die direkte Abstimmung mit der Bauaufsicht des zuständigen Bezirks.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Ein Holzbauprojekt beginnt mit der Beschreibung des geplanten Vorhabens. Eine Skizze mit Lage, Abmessungen, Dachform und geplanten Abständen zu Grundstücksgrenzen hilft, das Projekt einzuordnen. Auf dieser Grundlage lässt sich klären, welches Genehmigungsverfahren zutrifft und welche Nachweise erforderlich sind. Die technische Planung umfasst die Wahl der Konstruktionsart, die Dimensionierung der Bauteile und die Ausbildung der Anschlüsse. Stützen, Fundamente und Dach müssen aufeinander abgestimmt sein. Auch wenn kein Genehmigungsverfahren erforderlich sein sollte, müssen Standsicherheitsnachweise und bautechnische Anforderungen erfüllt werde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Planungsschritte beim Holzbauvorhaben</a:t>
            </a:r>
          </a:p>
        </p:txBody>
      </p:sp>
      <p:sp>
        <p:nvSpPr>
          <p:cNvPr id="3" name="Content Placeholder 2"/>
          <p:cNvSpPr>
            <a:spLocks noGrp="1"/>
          </p:cNvSpPr>
          <p:nvPr>
            <p:ph idx="1"/>
          </p:nvPr>
        </p:nvSpPr>
        <p:spPr/>
        <p:txBody>
          <a:bodyPr/>
          <a:lstStyle/>
          <a:p>
            <a:pPr>
              <a:defRPr sz="1800"/>
            </a:pPr>
            <a:r>
              <a:t>n. Tragwerksplanung und Holzbau-Fachbetrieb übernehmen diese Aufgaben in der Regel gemeinsam.</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Holzbauvorhaben erfordern die Abstimmung verschiedener Gewerke und Planungsbereiche. Die Tragwerksplanung stellt die Standsicherheit sicher und dimensioniert Bauteile und Verbindungen. Die Bauphysik kümmert sich um Wärme-, Schall- und Feuchteschutz. Die Haustechnik muss in die Konstruktion integriert werden, sei es für Heizung, Lüftung oder Elektrik. Der Dachanschluss beim Anbau an ein bestehendes Gebäude erfordert besondere Aufmerksamkeit für Fugen, Anschlüsse und die Übergänge zwischen Alt und Neu. Die Koordination dieser Gewerke liegt in der Regel beim Bauherrn oder einem beauftragten Planer. Eine frühzeitige Abstimmung verhindert Kosten u</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Koordination von Gewerken und Planung</a:t>
            </a:r>
          </a:p>
        </p:txBody>
      </p:sp>
      <p:sp>
        <p:nvSpPr>
          <p:cNvPr id="3" name="Content Placeholder 2"/>
          <p:cNvSpPr>
            <a:spLocks noGrp="1"/>
          </p:cNvSpPr>
          <p:nvPr>
            <p:ph idx="1"/>
          </p:nvPr>
        </p:nvSpPr>
        <p:spPr/>
        <p:txBody>
          <a:bodyPr/>
          <a:lstStyle/>
          <a:p>
            <a:pPr>
              <a:defRPr sz="1800"/>
            </a:pPr>
            <a:r>
              <a:t>nd Verzögerungen während der Bauausführung.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Die Kosten eines Holzbaus setzen sich aus Planungsleistungen, Material, Fertigung und Montage zusammen. Holzkonstruktionen können durch die Vorfertigung im Werk kurze Montagezeiten auf der Baustelle erreichen, was Bauzeitkosten reduziert. Die Materialkosten für Holz liegen im mittleren Bereich, während die Kosten für Dämmung, Fenstereinbau und Haustechnik vergleichbar mit anderen Bauweisen sind. Die Wahl des Holzbau-Unternehmens beeinflusst die Kosten durch unterschiedliche Fertigungskapazitäten, verwendete Systeme und regionale Verfügbarkeit. Ein Vergleich von Angeboten sollte gleiche Leistungsbeschreibungen und vergleichbare Qualitätsstanda</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Wirtschaftlichkeit</a:t>
            </a:r>
          </a:p>
        </p:txBody>
      </p:sp>
      <p:sp>
        <p:nvSpPr>
          <p:cNvPr id="3" name="Content Placeholder 2"/>
          <p:cNvSpPr>
            <a:spLocks noGrp="1"/>
          </p:cNvSpPr>
          <p:nvPr>
            <p:ph idx="1"/>
          </p:nvPr>
        </p:nvSpPr>
        <p:spPr/>
        <p:txBody>
          <a:bodyPr/>
          <a:lstStyle/>
          <a:p>
            <a:pPr>
              <a:defRPr sz="1800"/>
            </a:pPr>
            <a:r>
              <a:t>rds zugrunde legen.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Dokumente zum Holzbau</a:t>
            </a:r>
          </a:p>
        </p:txBody>
      </p:sp>
      <p:sp>
        <p:nvSpPr>
          <p:cNvPr id="3" name="Content Placeholder 2"/>
          <p:cNvSpPr>
            <a:spLocks noGrp="1"/>
          </p:cNvSpPr>
          <p:nvPr>
            <p:ph idx="1"/>
          </p:nvPr>
        </p:nvSpPr>
        <p:spPr/>
        <p:txBody>
          <a:bodyPr/>
          <a:lstStyle/>
          <a:p>
            <a:r>
              <a:rPr sz="1800">
                <a:hlinkClick r:id="rId2"/>
              </a:rPr>
              <a:t>Holzwerk Berlin – Planungsnotizen</a:t>
            </a:r>
          </a:p>
          <a:p>
            <a:r>
              <a:rPr sz="1800">
                <a:hlinkClick r:id="rId3"/>
              </a:rPr>
              <a:t>Holzbau in Berlin: Welche Vorhaben sind möglich und wie unterscheiden sie sich?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